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3"/>
  </p:notesMasterIdLst>
  <p:sldIdLst>
    <p:sldId id="258" r:id="rId2"/>
    <p:sldId id="266" r:id="rId3"/>
    <p:sldId id="823" r:id="rId4"/>
    <p:sldId id="770" r:id="rId5"/>
    <p:sldId id="778" r:id="rId6"/>
    <p:sldId id="773" r:id="rId7"/>
    <p:sldId id="774" r:id="rId8"/>
    <p:sldId id="772" r:id="rId9"/>
    <p:sldId id="829" r:id="rId10"/>
    <p:sldId id="830" r:id="rId11"/>
    <p:sldId id="838" r:id="rId12"/>
    <p:sldId id="633" r:id="rId13"/>
    <p:sldId id="657" r:id="rId14"/>
    <p:sldId id="832" r:id="rId15"/>
    <p:sldId id="748" r:id="rId16"/>
    <p:sldId id="752" r:id="rId17"/>
    <p:sldId id="750" r:id="rId18"/>
    <p:sldId id="755" r:id="rId19"/>
    <p:sldId id="760" r:id="rId20"/>
    <p:sldId id="754" r:id="rId21"/>
    <p:sldId id="836" r:id="rId2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357207F-EA93-4571-A88D-A78D60756ADB}">
          <p14:sldIdLst>
            <p14:sldId id="258"/>
            <p14:sldId id="266"/>
            <p14:sldId id="823"/>
            <p14:sldId id="770"/>
            <p14:sldId id="778"/>
            <p14:sldId id="773"/>
            <p14:sldId id="774"/>
            <p14:sldId id="772"/>
          </p14:sldIdLst>
        </p14:section>
        <p14:section name="Раздел без заголовка" id="{BA90AFA3-5364-4741-B123-ED766A714904}">
          <p14:sldIdLst>
            <p14:sldId id="829"/>
            <p14:sldId id="830"/>
            <p14:sldId id="838"/>
            <p14:sldId id="633"/>
            <p14:sldId id="657"/>
            <p14:sldId id="832"/>
            <p14:sldId id="748"/>
            <p14:sldId id="752"/>
            <p14:sldId id="750"/>
            <p14:sldId id="755"/>
            <p14:sldId id="760"/>
            <p14:sldId id="754"/>
            <p14:sldId id="83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5757"/>
    <a:srgbClr val="FF3F3F"/>
    <a:srgbClr val="FF1919"/>
    <a:srgbClr val="DFC2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38" autoAdjust="0"/>
  </p:normalViewPr>
  <p:slideViewPr>
    <p:cSldViewPr>
      <p:cViewPr varScale="1">
        <p:scale>
          <a:sx n="112" d="100"/>
          <a:sy n="112" d="100"/>
        </p:scale>
        <p:origin x="-1626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1C87E-A787-476F-A2AB-D020B2C2C5D3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1F614-DCC3-4E91-8DA1-C8B6C47828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43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1F614-DCC3-4E91-8DA1-C8B6C47828C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4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520573-13A8-4AF1-B006-3495BF7632D4}" type="datetime1">
              <a:rPr lang="ru-RU" smtClean="0"/>
              <a:pPr/>
              <a:t>27.03.2018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0C01B0-3CCD-4AEA-99BF-10B7068E70EE}" type="datetime1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8099D2F-8B59-4AD9-B78E-C3C69032DF09}" type="datetime1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53A71BB-BBD3-4A48-9B4F-2A623D1D07E7}" type="datetime1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84BC2B-C985-4EA6-8980-05B44F66BCF1}" type="datetime1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0E0F20-A988-45EA-B092-EB5C1DD53CD2}" type="datetime1">
              <a:rPr lang="ru-RU" smtClean="0"/>
              <a:pPr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1F523E-CED9-44A3-AA96-CF9D253624E5}" type="datetime1">
              <a:rPr lang="ru-RU" smtClean="0"/>
              <a:pPr/>
              <a:t>27.03.2018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57877F-292C-4099-9D5D-2AD5B5993025}" type="datetime1">
              <a:rPr lang="ru-RU" smtClean="0"/>
              <a:pPr/>
              <a:t>27.03.2018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755CDB-C36F-43C8-969E-2D2C60CA5CF5}" type="datetime1">
              <a:rPr lang="ru-RU" smtClean="0"/>
              <a:pPr/>
              <a:t>27.03.2018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CF9DE4-5172-4985-8BFB-52A0261035F0}" type="datetime1">
              <a:rPr lang="ru-RU" smtClean="0"/>
              <a:pPr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88D1B7-B1C0-4C82-A49C-0561A48B526C}" type="datetime1">
              <a:rPr lang="ru-RU" smtClean="0"/>
              <a:pPr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ghtScreen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tile tx="0" ty="0" sx="90000" sy="9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FA2CD7F-2637-44C9-A633-13E6D2C54665}" type="datetime1">
              <a:rPr lang="ru-RU" smtClean="0"/>
              <a:pPr/>
              <a:t>27.03.2018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hoto445493476_45623901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411760" y="273236"/>
            <a:ext cx="648072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Управа района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Южное Бутово 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одержимое 2"/>
          <p:cNvSpPr>
            <a:spLocks noGrp="1"/>
          </p:cNvSpPr>
          <p:nvPr/>
        </p:nvSpPr>
        <p:spPr bwMode="auto">
          <a:xfrm>
            <a:off x="1311883" y="1484784"/>
            <a:ext cx="729256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ru-RU" altLang="ru-RU" sz="2000" dirty="0" smtClean="0">
              <a:latin typeface="Arial" charset="0"/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57945" y="1124744"/>
            <a:ext cx="737384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ОТЧЕТ  О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АБОТЕ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УПРАВЫ РАЙОНА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ЮЖНОЕ БУТОВО  в  2017 году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627083" y="6525344"/>
            <a:ext cx="409413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0779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d:\Users\egorova-lv\Desktop\фото\фотор\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2600909"/>
            <a:ext cx="7428141" cy="4032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59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451896" y="116632"/>
            <a:ext cx="7512592" cy="8002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3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Эксплуатация жилого фонда</a:t>
            </a:r>
          </a:p>
          <a:p>
            <a:pPr algn="ctr"/>
            <a:r>
              <a:rPr lang="ru-RU" sz="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(Ремонт  подъездов)</a:t>
            </a:r>
            <a:endParaRPr lang="ru-RU" sz="23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58" y="116906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5" y="1196753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Calibri"/>
                <a:cs typeface="Times New Roman"/>
              </a:rPr>
              <a:t>В  2017 году отремонтировано и приведено в порядок 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355 подъездов, 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произведена замена металлических входных дверей, </a:t>
            </a:r>
            <a:r>
              <a:rPr lang="ru-RU" sz="1400" dirty="0" err="1" smtClean="0">
                <a:latin typeface="Times New Roman"/>
                <a:ea typeface="Calibri"/>
                <a:cs typeface="Times New Roman"/>
              </a:rPr>
              <a:t>мусорокамер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, 27 подъездов обустроены пандусами для инвалидов и маломобильной группы населения, установлены две инвалидные платформы, выполнена герметизация межпанельных швов в количестве 17 400 </a:t>
            </a:r>
            <a:r>
              <a:rPr lang="ru-RU" sz="1400" dirty="0" err="1" smtClean="0">
                <a:latin typeface="Times New Roman"/>
                <a:ea typeface="Calibri"/>
                <a:cs typeface="Times New Roman"/>
              </a:rPr>
              <a:t>п.м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50860"/>
            <a:ext cx="25202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Админ\Downloads\Академика Семенова ул., д. 21, корп. 1, под. 1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5" y="2204864"/>
            <a:ext cx="273965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Админ\Downloads\Академика Семенова ул., д. 21, корп. 1, под. 1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6044" y="3501008"/>
            <a:ext cx="2664296" cy="320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025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451896" y="116632"/>
            <a:ext cx="7512592" cy="8002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Пожарная </a:t>
            </a:r>
            <a:r>
              <a:rPr lang="ru-RU" sz="23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безопасностьи</a:t>
            </a:r>
            <a:r>
              <a:rPr lang="ru-RU" sz="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работа по предупреждению и ликвидации ЧС</a:t>
            </a:r>
            <a:endParaRPr lang="ru-RU" sz="23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58" y="116906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78099" y="1700808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Обеспечение безопасности общественного порядка и противодействие диверсионно-террористическим актам в жилом и нежилом фонде района считается одной из приоритетных задач в работе управы района.</a:t>
            </a:r>
            <a:endParaRPr lang="ru-RU" sz="16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1" name="Picture 6" descr="C:\Users\bondarav\Desktop\Отчет перед депутатами\фото для презентации\20151105_1924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12976"/>
            <a:ext cx="58326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02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763688" y="404664"/>
            <a:ext cx="6149120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Мероприятия по снижению задолженности</a:t>
            </a:r>
            <a:endParaRPr lang="ru-RU" sz="23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1115616" y="1265656"/>
            <a:ext cx="7632848" cy="41395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Задолженность населения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за жилищно-коммунальные услуги по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состоянию на декабрь 2017 года составляют порядка 390 млн. рублей по 16 815 лицевым  счетам. 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 рамках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судебной и досудебной работы  с должниками за ЖКУ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на протяжении всего 2017 года выполнялись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следующие мероприятия: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- поданы иски в суд на сумму порядка 95 млн. рублей;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- заключены соглашения с должниками за жилищно-коммунальные услуги о погашении задолженности в рассрочку на сумму порядка 19 млн. рублей; 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- п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редпринимались ограничительные мероприятия в квартирах должников с задолженностью свыше трех месяцев. В 24 квартирах должников ограничено горячее водоснабжение. В 1765 квартирах должников проводились мероприятия по ограничению водоотведения.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- регулярно проводились мероприятия уведомительного характера;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- ежемесячно размещаются списки должников с уведомлением о задолженности на сайте управляющей организации;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- п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роизводится доставка (разнос) уведомлений о наличии задолженности по почтовым ящикам должников,;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размещаются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списки должников на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подъездов МКД и в подъезде возле лифта на информационных стендах.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896353"/>
            <a:ext cx="3202433" cy="194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24" y="188640"/>
            <a:ext cx="7493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76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123728" y="273235"/>
            <a:ext cx="663542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Сфера строительства,  </a:t>
            </a:r>
            <a:r>
              <a:rPr lang="ru-RU" sz="19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имущественно</a:t>
            </a:r>
            <a:r>
              <a:rPr lang="ru-RU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земельных отношений   </a:t>
            </a:r>
            <a:endParaRPr lang="ru-RU" sz="19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11881" y="1124744"/>
            <a:ext cx="729256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2017 году завершено строительство  4-х объектов капитального строительства:</a:t>
            </a:r>
          </a:p>
          <a:p>
            <a:pPr indent="447675"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1. ул.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Старокрымская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д. 15, корп. 1  (жилой дом)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indent="447675"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2.пос. Бутово, квартал 2, корп. 24  (жилой дом)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indent="447675"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3.Южное Бутово, квартал 1, корп. 13 (жилой дом)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indent="447675"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4.Зона общественного центра «щербинка»,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пр.пр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6418 (участок № 4) (Ледовый дворец спорта)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1118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C:\Users\chehlovaia\Desktop\Проблемник\Встреча с Префектом, социальн. сфера\строители\Фото\photofacefun_com_150149088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05064"/>
            <a:ext cx="2322140" cy="2482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2421797"/>
            <a:ext cx="2664296" cy="309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98" y="2097164"/>
            <a:ext cx="4835222" cy="174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4005064"/>
            <a:ext cx="2376264" cy="2482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2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051720" y="273235"/>
            <a:ext cx="653257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>Сфера потребительского рынка и услуг  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45" y="116631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Z:\Бондарь А.В\ТОРГОВЛЯ\презентация\фото НТО\IMG_5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257636"/>
            <a:ext cx="3027040" cy="3835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403648" y="1196752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состоянию на 01.01.2018 г. на территории района установлено 33 нестационарных торговых объектов нового образца,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том числе 1 некапитальный торговый павильон, 32 торговых киоска со специализацией «Печать» (23), «Мороженное» (8), «Театральные кассы» (1).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6610" name="Picture 2" descr="Z:\ЕГОРОВА Л. В\Южное Бутово\НТ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1883" y="2699302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077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131353" y="188640"/>
            <a:ext cx="6038962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Социальная </a:t>
            </a:r>
            <a:r>
              <a:rPr lang="ru-RU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сфера –  учреждения здравоохранения</a:t>
            </a:r>
            <a:endParaRPr lang="ru-RU" sz="19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13" name="Picture 9" descr="http://yuzhnoebutovomedia.ru/upload/medialibrary/178/178d46994c8bd6012e7932ea0ba29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420888"/>
            <a:ext cx="6334619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259632" y="1052737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системы здравоохранения начала свою работу поликлиника по адресу: ул.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Изюмская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37. филиал № 8 ГБУЗ «КДП № 121 ДЗМ»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0204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7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619672" y="116632"/>
            <a:ext cx="7283212" cy="10464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Социальная </a:t>
            </a:r>
            <a:r>
              <a:rPr lang="ru-RU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сфера – </a:t>
            </a:r>
          </a:p>
          <a:p>
            <a:pPr algn="ctr">
              <a:defRPr/>
            </a:pPr>
            <a:r>
              <a:rPr lang="ru-RU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досуговая и спортивная работа с населением </a:t>
            </a:r>
          </a:p>
          <a:p>
            <a:pPr algn="ctr"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1124744"/>
            <a:ext cx="7956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2017 год было проведено 352 культурно-массовых, спортивных и праздничных мероприятий, в которых приняли участие 28 600 человек.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0204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chehlovaia\Desktop\ГБУ\Распечатать\WP_20171230_0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757998"/>
            <a:ext cx="3320373" cy="205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:\DCIM\104MSDCF\DSC027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28157"/>
            <a:ext cx="3384376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chehlovaia\Desktop\Распечатать 1\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33056"/>
            <a:ext cx="6912768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619672" y="116632"/>
            <a:ext cx="728321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Социальная </a:t>
            </a:r>
            <a:r>
              <a:rPr lang="ru-RU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сфера – </a:t>
            </a:r>
          </a:p>
          <a:p>
            <a:pPr algn="ctr">
              <a:defRPr/>
            </a:pPr>
            <a:r>
              <a:rPr lang="ru-RU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учреждения социальной защиты</a:t>
            </a:r>
            <a:endParaRPr lang="ru-RU" sz="19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1052736"/>
            <a:ext cx="770485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595313" algn="l"/>
                <a:tab pos="5491163" algn="l"/>
              </a:tabLst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Социальная поддержка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граждан льготной категории осуществлялась в соответствии с комплексной Программой мер социальной защиты жителей города Москвы. 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        В 2017 году выполнен ремонт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квартир ветеранов Великой Отечественной Войны на общую сумму 651,0 тыс. руб. и 5 квартир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детей-сирот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или лиц, из числа детей-сирот и детей,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оставшихся без попечения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родителей на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сумму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394,823 тыс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. руб. </a:t>
            </a:r>
          </a:p>
          <a:p>
            <a:pPr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         В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2017 году оказан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адресная материальная помощь 239 жителям района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сумму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2 450, 0 тыс. руб.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0204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C:\Users\chehlovaia\Desktop\Распечатать 1\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76285"/>
            <a:ext cx="5755292" cy="3605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005582" y="116632"/>
            <a:ext cx="6094810" cy="10618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Социальная </a:t>
            </a:r>
            <a:r>
              <a:rPr lang="ru-RU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сфера – Комиссия по делам несовершеннолетних и защите их прав</a:t>
            </a:r>
          </a:p>
          <a:p>
            <a:pPr>
              <a:defRPr/>
            </a:pP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75656" y="1124744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alt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0204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http://severnoebutovomedia.ru/upload/iblock/967/967c99c72cc62ee04a4e2a34d9303627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868" y="3933056"/>
            <a:ext cx="3240360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1115616" y="2055619"/>
            <a:ext cx="777686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2017 году проведено 24 заседания Комиссии, поступило и рассмотрен 1021 вопрос и 423 административных протокола.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Снято с учета 14 семей, находящихся в социально-опасном положении, в которых воспитывается 88 несовершеннолетних.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органы и учреждения системы профилактики направлено 58 постановление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КДНиЗП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по вопросам защиты прав несовершеннолетних.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59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907704" y="260648"/>
            <a:ext cx="676875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 с населением  -  информирование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0204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1311883" y="1496544"/>
            <a:ext cx="743658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с населением района считается приоритетной в деятельности управы.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2017 году главой управы проведено 10 встреч, на которых поступи 211 вопросов от жителей района. 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Users\egorova-lv\Desktop\фото\ВГ 15.11.17\IMG_5878-15-11-17-11-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573016"/>
            <a:ext cx="3911118" cy="282790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pic>
        <p:nvPicPr>
          <p:cNvPr id="1027" name="Picture 3" descr="d:\Users\egorova-lv\Desktop\фото\ВГ 15.11.17\IMG_5870-15-11-17-11-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83" y="2235208"/>
            <a:ext cx="3548149" cy="256194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67743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4427984" cy="42484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051720" y="273236"/>
            <a:ext cx="60486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Характеристика района Южное Бутово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одержимое 2"/>
          <p:cNvSpPr>
            <a:spLocks noGrp="1"/>
          </p:cNvSpPr>
          <p:nvPr/>
        </p:nvSpPr>
        <p:spPr bwMode="auto">
          <a:xfrm>
            <a:off x="1311883" y="1484784"/>
            <a:ext cx="729256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ru-RU" altLang="ru-RU" sz="2000" dirty="0" smtClean="0">
              <a:latin typeface="Arial" charset="0"/>
              <a:cs typeface="Arial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311882" y="3861047"/>
            <a:ext cx="5965374" cy="25897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0204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1056043"/>
            <a:ext cx="811962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>
              <a:lnSpc>
                <a:spcPct val="80000"/>
              </a:lnSpc>
              <a:defRPr/>
            </a:pPr>
            <a:endParaRPr lang="ru-RU" altLang="ru-RU" sz="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>
              <a:lnSpc>
                <a:spcPct val="80000"/>
              </a:lnSpc>
              <a:defRPr/>
            </a:pPr>
            <a:endParaRPr lang="ru-RU" altLang="ru-RU" sz="140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>
              <a:lnSpc>
                <a:spcPct val="80000"/>
              </a:lnSpc>
              <a:defRPr/>
            </a:pPr>
            <a:endParaRPr lang="ru-RU" altLang="ru-RU" sz="1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>
              <a:lnSpc>
                <a:spcPct val="80000"/>
              </a:lnSpc>
              <a:defRPr/>
            </a:pP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– </a:t>
            </a:r>
            <a:r>
              <a:rPr lang="ru-RU" altLang="ru-RU" sz="1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  тыс. </a:t>
            </a:r>
            <a:r>
              <a:rPr lang="ru-RU" altLang="ru-RU" sz="1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</a:p>
          <a:p>
            <a:pPr marL="355600">
              <a:lnSpc>
                <a:spcPct val="80000"/>
              </a:lnSpc>
              <a:defRPr/>
            </a:pPr>
            <a:endParaRPr lang="ru-RU" altLang="ru-RU" sz="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Численность 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  на 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01.01.2017г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altLang="ru-RU" sz="1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204,2  </a:t>
            </a:r>
            <a:r>
              <a:rPr lang="ru-RU" altLang="ru-RU" sz="1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тыс.чел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Жилой фонд:  </a:t>
            </a:r>
            <a:r>
              <a:rPr lang="ru-RU" altLang="ru-RU" sz="1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1854 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домов</a:t>
            </a:r>
          </a:p>
          <a:p>
            <a:pPr>
              <a:lnSpc>
                <a:spcPct val="80000"/>
              </a:lnSpc>
              <a:defRPr/>
            </a:pPr>
            <a:endParaRPr lang="ru-RU" altLang="ru-RU" sz="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образования – </a:t>
            </a:r>
            <a:r>
              <a:rPr lang="ru-RU" altLang="ru-RU" sz="1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  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помещениях </a:t>
            </a:r>
            <a:endParaRPr lang="ru-RU" altLang="ru-RU" sz="140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ru-RU" altLang="ru-RU" sz="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здравоохранения - </a:t>
            </a:r>
            <a:r>
              <a:rPr lang="ru-RU" altLang="ru-RU" sz="1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9 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помещениях</a:t>
            </a:r>
          </a:p>
          <a:p>
            <a:pPr>
              <a:lnSpc>
                <a:spcPct val="80000"/>
              </a:lnSpc>
              <a:defRPr/>
            </a:pPr>
            <a:endParaRPr lang="ru-RU" altLang="ru-RU" sz="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Учреждений 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защиты 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1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altLang="ru-RU" sz="1400" b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ru-RU" altLang="ru-RU" sz="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культуры – </a:t>
            </a:r>
            <a:r>
              <a:rPr lang="ru-RU" altLang="ru-RU" sz="1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altLang="ru-RU" sz="80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ru-RU" altLang="ru-RU" sz="80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Физкультурно-оздоровительный комплекс -</a:t>
            </a:r>
            <a:r>
              <a:rPr lang="ru-RU" altLang="ru-RU" sz="1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ледовый 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-</a:t>
            </a:r>
            <a:r>
              <a:rPr lang="ru-RU" altLang="ru-RU" sz="1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80000"/>
              </a:lnSpc>
              <a:defRPr/>
            </a:pPr>
            <a:endParaRPr lang="ru-RU" altLang="ru-RU" sz="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ГБУ </a:t>
            </a:r>
            <a:r>
              <a:rPr lang="ru-RU" altLang="ru-RU" sz="14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ЦДиК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«Южное Бутово»  -</a:t>
            </a:r>
            <a:r>
              <a:rPr lang="ru-RU" altLang="ru-RU" sz="1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9 помещениях</a:t>
            </a:r>
          </a:p>
          <a:p>
            <a:pPr>
              <a:lnSpc>
                <a:spcPct val="80000"/>
              </a:lnSpc>
              <a:defRPr/>
            </a:pPr>
            <a:endParaRPr lang="ru-RU" altLang="ru-RU" sz="80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Некоммерческие организации - </a:t>
            </a:r>
            <a:r>
              <a:rPr lang="ru-RU" altLang="ru-RU" sz="1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12 помещениях</a:t>
            </a:r>
            <a:endParaRPr lang="ru-RU" altLang="ru-RU" sz="1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ru-RU" altLang="ru-RU" sz="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улично-дорожной сети – </a:t>
            </a:r>
            <a:r>
              <a:rPr lang="ru-RU" altLang="ru-RU" sz="1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105,320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км </a:t>
            </a:r>
            <a:endParaRPr lang="ru-RU" altLang="ru-RU" sz="140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>
              <a:lnSpc>
                <a:spcPct val="80000"/>
              </a:lnSpc>
              <a:defRPr/>
            </a:pPr>
            <a:endParaRPr lang="ru-RU" altLang="ru-RU" sz="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федерального значения – </a:t>
            </a:r>
            <a:r>
              <a:rPr lang="ru-RU" altLang="ru-RU" sz="1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355600">
              <a:lnSpc>
                <a:spcPct val="80000"/>
              </a:lnSpc>
              <a:defRPr/>
            </a:pPr>
            <a:endParaRPr lang="ru-RU" altLang="ru-RU" sz="80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ороги 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значения – </a:t>
            </a:r>
            <a:r>
              <a:rPr lang="ru-RU" altLang="ru-RU" sz="1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40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>
              <a:lnSpc>
                <a:spcPct val="80000"/>
              </a:lnSpc>
              <a:defRPr/>
            </a:pPr>
            <a:endParaRPr lang="ru-RU" altLang="ru-RU" sz="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 – </a:t>
            </a:r>
            <a:r>
              <a:rPr lang="ru-RU" altLang="ru-RU" sz="1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подземных переходов – </a:t>
            </a:r>
            <a:r>
              <a:rPr lang="ru-RU" altLang="ru-RU" sz="1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40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>
              <a:lnSpc>
                <a:spcPct val="80000"/>
              </a:lnSpc>
              <a:defRPr/>
            </a:pPr>
            <a:endParaRPr lang="ru-RU" altLang="ru-RU" sz="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Железнодорожная станция – </a:t>
            </a:r>
            <a:r>
              <a:rPr lang="ru-RU" altLang="ru-RU" sz="1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altLang="ru-RU" sz="140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>
              <a:lnSpc>
                <a:spcPct val="80000"/>
              </a:lnSpc>
              <a:defRPr/>
            </a:pPr>
            <a:endParaRPr lang="ru-RU" altLang="ru-RU" sz="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Станции надземного метро 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indent="355600">
              <a:lnSpc>
                <a:spcPct val="80000"/>
              </a:lnSpc>
              <a:defRPr/>
            </a:pPr>
            <a:endParaRPr lang="ru-RU" altLang="ru-RU" sz="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предприятий и организаций –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852,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ru-RU" altLang="ru-RU" sz="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где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более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alt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тыс.чел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ru-RU" altLang="ru-RU" sz="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из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них: предприятия торговли и услуг –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533 </a:t>
            </a:r>
            <a:endParaRPr lang="ru-RU" alt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7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403649" y="116632"/>
            <a:ext cx="7632846" cy="10464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 с населением  -  общественные советники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главы управы района Южное Бутово</a:t>
            </a:r>
          </a:p>
          <a:p>
            <a:pPr>
              <a:defRPr/>
            </a:pP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331640" y="1052736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В соответствии с Постановлением Правительства Москвы № 894-ПП от 24.12.2013 г. создан институт общественных советников. </a:t>
            </a:r>
          </a:p>
          <a:p>
            <a:pPr indent="457200"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Основная функция информирование населения о предстоящих мероприятиях, планах, событиях, инициативах, проводимых органами исполнительной власти и, наоборот, донесения мнения жителей по тому или иному вопросу до главы управы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В 2017 году общественные советники приняли участие в двух городских коммуникациях: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«Правила реновации жилья», «Раздельный сбор бытовых отходов», а также в подготовке и проведении патриотических акций района Южное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утово, юго-западного округа и города Москвы.</a:t>
            </a:r>
          </a:p>
          <a:p>
            <a:pPr algn="just"/>
            <a:endParaRPr lang="ru-RU" alt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0204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https://pp.userapi.com/c834200/v834200121/b333d/odNSA11fk-k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99" y="3140968"/>
            <a:ext cx="3574166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chehlovaia\Desktop\ГБУ\Распечатать\DSC0256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40968"/>
            <a:ext cx="3600400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59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411760" y="273236"/>
            <a:ext cx="648072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Управа района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Южное Бутово 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одержимое 2"/>
          <p:cNvSpPr>
            <a:spLocks noGrp="1"/>
          </p:cNvSpPr>
          <p:nvPr/>
        </p:nvSpPr>
        <p:spPr bwMode="auto">
          <a:xfrm>
            <a:off x="1311883" y="1484784"/>
            <a:ext cx="729256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ru-RU" altLang="ru-RU" sz="2000" dirty="0" smtClean="0">
              <a:latin typeface="Arial" charset="0"/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57945" y="1124744"/>
            <a:ext cx="737384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ОТЧЕТ  О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АБОТЕ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УПРАВЫ РАЙОНА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ЮЖНОЕ БУТОВО  в  2017 году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627083" y="6525344"/>
            <a:ext cx="409413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0779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d:\Users\egorova-lv\Desktop\фото\фотор\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2600909"/>
            <a:ext cx="7428141" cy="4032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60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763688" y="260648"/>
            <a:ext cx="7128792" cy="8002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Благоустройство района Южное Бутово </a:t>
            </a:r>
          </a:p>
          <a:p>
            <a:pPr algn="ctr"/>
            <a:r>
              <a:rPr lang="ru-RU" sz="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2017 году</a:t>
            </a:r>
            <a:endParaRPr lang="ru-RU" sz="23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5400000">
            <a:off x="2447764" y="1376772"/>
            <a:ext cx="1944216" cy="1872208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1929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5" y="1268761"/>
            <a:ext cx="741682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благоустройству дворовых территорий формировалась исходя  из поступивших обращений жителей,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депутатов муниципального округа и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комплексного обследования территорий совместно с ОАТИ района на предмет состояния дворовой территории. В нее вошли дворовые территории, которые были признаны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неудовлетворительными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своему состоянию.</a:t>
            </a: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была сформирована  и утверждена главой управы района Южное Бутово  и депутатами муниципального собрания. </a:t>
            </a:r>
            <a:endParaRPr lang="ru-RU" sz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2017 году были выполнены работы на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объекте благоустройства дворовых территорий и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учреждения образования за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счет экономии стимулирования и социально экономического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развития.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/>
          </a:p>
        </p:txBody>
      </p:sp>
      <p:pic>
        <p:nvPicPr>
          <p:cNvPr id="11" name="Picture 2" descr="D:\Users\egorova-lv\Desktop\Герб\IMG_8301-09-01-18-02-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82" y="3501008"/>
            <a:ext cx="7672517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57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451896" y="116632"/>
            <a:ext cx="7512592" cy="8002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Благоустройство района Южное Бутово </a:t>
            </a:r>
          </a:p>
          <a:p>
            <a:pPr algn="ctr"/>
            <a:r>
              <a:rPr lang="ru-RU" sz="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2017 году (дворовые территории)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126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5" y="1196753"/>
            <a:ext cx="70567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По 10 адресам выполнены работы по модернизации детских площадок.</a:t>
            </a:r>
            <a:endParaRPr lang="ru-RU" sz="1400" b="1" dirty="0">
              <a:latin typeface="Times New Roman"/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latin typeface="Times New Roman"/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Picture 2" descr="C:\Users\Александр\Desktop\IMG_7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799"/>
            <a:ext cx="3563887" cy="5184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лександр\Desktop\Новая папка (3)\WhatsApp Image 2017-09-26 at 14.08.02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1" b="16818"/>
          <a:stretch/>
        </p:blipFill>
        <p:spPr bwMode="auto">
          <a:xfrm>
            <a:off x="4716016" y="4255946"/>
            <a:ext cx="4248472" cy="249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Александр\Desktop\Новая папка (3)\IMG_3045-26-09-17-12-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95" y="1772816"/>
            <a:ext cx="4356993" cy="2448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94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547664" y="116632"/>
            <a:ext cx="7416824" cy="8002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Благоустройство района Южное Бутово </a:t>
            </a:r>
          </a:p>
          <a:p>
            <a:pPr algn="ctr"/>
            <a:r>
              <a:rPr lang="ru-RU" sz="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2017 году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29" y="114896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11883" y="1196752"/>
            <a:ext cx="73645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Выполнены работы по ремонту асфальтобетонного покрытия </a:t>
            </a:r>
          </a:p>
          <a:p>
            <a:pPr indent="450215" algn="ctr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(текущий и капитальный ремонт) в объеме 65 526,5 </a:t>
            </a:r>
            <a:r>
              <a:rPr lang="ru-RU" sz="1400" b="1" dirty="0" err="1" smtClean="0">
                <a:latin typeface="Times New Roman"/>
                <a:ea typeface="Calibri"/>
                <a:cs typeface="Times New Roman"/>
              </a:rPr>
              <a:t>кв.м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400" b="1" dirty="0">
              <a:latin typeface="Times New Roman"/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400" b="1" dirty="0">
              <a:latin typeface="Times New Roman"/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Picture 4" descr="C:\Users\Александр\Desktop\ФОто для презентации\ушакова 2\IMG_9285-22-07-17-16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1067"/>
            <a:ext cx="4680520" cy="2628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Александр\Downloads\11-07-2017_14-19-59\2017-07-11-PHOTO-000023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00808"/>
            <a:ext cx="4680520" cy="234026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Александр\Desktop\ФОто для презентации\горчакова 9\IMG_20170801_1015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19" y="1854117"/>
            <a:ext cx="3150642" cy="4824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38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451896" y="116632"/>
            <a:ext cx="7512592" cy="8002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Благоустройство района Южное Бутово </a:t>
            </a:r>
          </a:p>
          <a:p>
            <a:pPr algn="ctr"/>
            <a:r>
              <a:rPr lang="ru-RU" sz="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2017 году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29" y="116632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1196753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indent="450215" algn="ctr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Выполнен капитальный ремонт трех спортивных площадок </a:t>
            </a:r>
          </a:p>
          <a:p>
            <a:pPr indent="450215" algn="ctr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latin typeface="Times New Roman"/>
              <a:ea typeface="Calibri"/>
              <a:cs typeface="Times New Roman"/>
            </a:endParaRPr>
          </a:p>
          <a:p>
            <a:pPr indent="450215" algn="ctr">
              <a:spcAft>
                <a:spcPts val="0"/>
              </a:spcAft>
            </a:pP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Picture 2" descr="C:\Users\Александр\Desktop\Новая папка (3)\WhatsApp Image 2017-09-26 at 14.08.05 (1)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6" b="21646"/>
          <a:stretch/>
        </p:blipFill>
        <p:spPr bwMode="auto">
          <a:xfrm>
            <a:off x="1403648" y="2276872"/>
            <a:ext cx="3528392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Александр\Desktop\Новая папка (3)\IMG_3050-26-09-17-12-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"/>
          <a:stretch/>
        </p:blipFill>
        <p:spPr bwMode="auto">
          <a:xfrm>
            <a:off x="5175483" y="2276872"/>
            <a:ext cx="3600400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3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451896" y="116632"/>
            <a:ext cx="7512592" cy="8002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Благоустройство района Южное Бутово </a:t>
            </a:r>
          </a:p>
          <a:p>
            <a:pPr algn="ctr"/>
            <a:r>
              <a:rPr lang="ru-RU" sz="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2017 году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29" y="116632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11883" y="1045305"/>
            <a:ext cx="75085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indent="450215" algn="ctr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Выполнена реконструкция 90 павильонов контейнерных площадок на 60 адресах, </a:t>
            </a:r>
          </a:p>
          <a:p>
            <a:pPr indent="450215" algn="ctr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в том числе 30 павильонов для раздельного  сбора отходов</a:t>
            </a:r>
            <a:endParaRPr lang="en-US" sz="1400" b="1" dirty="0">
              <a:latin typeface="Times New Roman"/>
              <a:ea typeface="Calibri"/>
              <a:cs typeface="Times New Roman"/>
            </a:endParaRPr>
          </a:p>
          <a:p>
            <a:pPr indent="450215" algn="ctr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latin typeface="Times New Roman"/>
              <a:ea typeface="Calibri"/>
              <a:cs typeface="Times New Roman"/>
            </a:endParaRPr>
          </a:p>
          <a:p>
            <a:pPr indent="450215" algn="ctr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latin typeface="Times New Roman"/>
              <a:ea typeface="Calibri"/>
              <a:cs typeface="Times New Roman"/>
            </a:endParaRPr>
          </a:p>
          <a:p>
            <a:pPr indent="450215" algn="ctr">
              <a:spcAft>
                <a:spcPts val="0"/>
              </a:spcAft>
            </a:pP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Picture 3" descr="C:\Users\User\Downloads\2017-11-22-PHOTO-0000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89" y="2636912"/>
            <a:ext cx="3659899" cy="2744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КП 2017\Савицкого 18-2\20171117_085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177" y="2713230"/>
            <a:ext cx="3888431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37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451896" y="116632"/>
            <a:ext cx="7512592" cy="8002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Благоустройство района Южное Бутово  </a:t>
            </a:r>
          </a:p>
          <a:p>
            <a:pPr algn="ctr"/>
            <a:r>
              <a:rPr lang="ru-RU" sz="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2017 году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29" y="116632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93367" y="1196753"/>
            <a:ext cx="71110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Обустроены заездные парковочные карманы на уличной сети – </a:t>
            </a:r>
          </a:p>
          <a:p>
            <a:pPr indent="450215" algn="ctr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95 </a:t>
            </a:r>
            <a:r>
              <a:rPr lang="ru-RU" sz="1400" b="1" dirty="0" err="1" smtClean="0">
                <a:latin typeface="Times New Roman"/>
                <a:ea typeface="Calibri"/>
                <a:cs typeface="Times New Roman"/>
              </a:rPr>
              <a:t>машино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-мест</a:t>
            </a:r>
            <a:endParaRPr lang="ru-RU" sz="1400" b="1" dirty="0">
              <a:latin typeface="Times New Roman"/>
              <a:ea typeface="Calibri"/>
              <a:cs typeface="Times New Roman"/>
            </a:endParaRPr>
          </a:p>
          <a:p>
            <a:pPr indent="450215" algn="ctr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latin typeface="Times New Roman"/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75" y="4046032"/>
            <a:ext cx="3925887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5064"/>
            <a:ext cx="3733844" cy="267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Александр\Desktop\ФОто для презентации\изюмская 22 КП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3600400" cy="2112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Александр\Downloads\IMG-20170801-WA0133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3600400" cy="2175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1883" y="1045304"/>
            <a:ext cx="72925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884788" y="188640"/>
            <a:ext cx="60872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ГБУ «Жилищник района Южное Бутово» </a:t>
            </a:r>
          </a:p>
          <a:p>
            <a:pPr algn="ctr"/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187624" y="2565407"/>
            <a:ext cx="72008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55600"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kumimoji="0" lang="ru-RU" altLang="zh-CN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68" y="144684"/>
            <a:ext cx="8286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08110" y="1268760"/>
            <a:ext cx="72228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Техническая база ГБУ «Жилищник района Южное Бутово» укомплектована 89 единицами техники </a:t>
            </a:r>
          </a:p>
          <a:p>
            <a:pPr indent="450215" algn="ctr"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для уборки дворовых территорий: </a:t>
            </a:r>
          </a:p>
          <a:p>
            <a:pPr indent="450215" algn="ctr"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лизинговая техника – 70 единиц, собственная техника – 19 единиц.</a:t>
            </a:r>
            <a:endParaRPr lang="ru-RU" dirty="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69" y="2469089"/>
            <a:ext cx="712879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36" y="4476245"/>
            <a:ext cx="6624736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78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Другая 16">
      <a:dk1>
        <a:sysClr val="windowText" lastClr="000000"/>
      </a:dk1>
      <a:lt1>
        <a:sysClr val="window" lastClr="FFFFFF"/>
      </a:lt1>
      <a:dk2>
        <a:srgbClr val="0B5B20"/>
      </a:dk2>
      <a:lt2>
        <a:srgbClr val="107A2C"/>
      </a:lt2>
      <a:accent1>
        <a:srgbClr val="15AB3C"/>
      </a:accent1>
      <a:accent2>
        <a:srgbClr val="C00000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4753</TotalTime>
  <Words>1178</Words>
  <Application>Microsoft Office PowerPoint</Application>
  <PresentationFormat>Экран (4:3)</PresentationFormat>
  <Paragraphs>160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Libr</dc:creator>
  <cp:lastModifiedBy>Егорова Лариса Валерьевна</cp:lastModifiedBy>
  <cp:revision>998</cp:revision>
  <cp:lastPrinted>2018-03-27T05:05:00Z</cp:lastPrinted>
  <dcterms:created xsi:type="dcterms:W3CDTF">2015-03-01T12:16:27Z</dcterms:created>
  <dcterms:modified xsi:type="dcterms:W3CDTF">2018-03-27T05:05:07Z</dcterms:modified>
</cp:coreProperties>
</file>