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4" r:id="rId5"/>
    <p:sldId id="265" r:id="rId6"/>
    <p:sldId id="262" r:id="rId7"/>
    <p:sldId id="263" r:id="rId8"/>
    <p:sldId id="259" r:id="rId9"/>
    <p:sldId id="258" r:id="rId10"/>
    <p:sldId id="261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</a:t>
            </a:r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3173599159841781E-2"/>
                  <c:y val="-0.211717479623476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6604947458668116E-2"/>
                  <c:y val="-9.814739650139883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0423700301643633E-2"/>
                  <c:y val="-5.13571408732363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816297140988527"/>
                  <c:y val="-9.734350854955510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дворы</c:v>
                </c:pt>
                <c:pt idx="1">
                  <c:v>дома</c:v>
                </c:pt>
                <c:pt idx="2">
                  <c:v>дороги</c:v>
                </c:pt>
                <c:pt idx="3">
                  <c:v>гор. Объекты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2778</c:v>
                </c:pt>
                <c:pt idx="1">
                  <c:v>1394</c:v>
                </c:pt>
                <c:pt idx="2">
                  <c:v>213</c:v>
                </c:pt>
                <c:pt idx="3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1531999589144179E-2"/>
          <c:y val="0.7835259466119926"/>
          <c:w val="0.45781129140787291"/>
          <c:h val="0.204448874367494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</a:p>
        </c:rich>
      </c:tx>
      <c:layout>
        <c:manualLayout>
          <c:xMode val="edge"/>
          <c:yMode val="edge"/>
          <c:x val="0.36571677221049514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4827492961997934E-2"/>
                  <c:y val="-0.2369479700212109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7767229217717949E-3"/>
                  <c:y val="-0.1161962208541324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0640337656402988E-2"/>
                  <c:y val="-9.841499092693405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680817435379297"/>
                  <c:y val="-9.86684748948711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дворы</c:v>
                </c:pt>
                <c:pt idx="1">
                  <c:v>дома</c:v>
                </c:pt>
                <c:pt idx="2">
                  <c:v>дороги</c:v>
                </c:pt>
                <c:pt idx="3">
                  <c:v>гор.объекты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1989</c:v>
                </c:pt>
                <c:pt idx="1">
                  <c:v>724</c:v>
                </c:pt>
                <c:pt idx="2">
                  <c:v>48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6523583333508014E-2"/>
          <c:y val="0.75671094016373663"/>
          <c:w val="0.4145508989567197"/>
          <c:h val="0.241261826591425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19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3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63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1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9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54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7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4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1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6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8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A39E9-1AA1-4D83-9AF6-D85F177B228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4064-F5D3-4C63-9BE6-EAF07F9C9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4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обращений на портале 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 город» </a:t>
            </a:r>
            <a:r>
              <a:rPr 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2015 год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2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Сравнительный анализ поступивших обращений по разделу </a:t>
            </a:r>
            <a:br>
              <a:rPr lang="ru-RU" sz="2000" dirty="0" smtClean="0"/>
            </a:br>
            <a:r>
              <a:rPr lang="ru-RU" sz="2000" dirty="0" smtClean="0"/>
              <a:t>  «Парки»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63357"/>
              </p:ext>
            </p:extLst>
          </p:nvPr>
        </p:nvGraphicFramePr>
        <p:xfrm>
          <a:off x="611561" y="1397000"/>
          <a:ext cx="7992886" cy="3616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930"/>
                <a:gridCol w="844402"/>
                <a:gridCol w="844402"/>
                <a:gridCol w="872152"/>
              </a:tblGrid>
              <a:tr h="8587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Категория Вопроса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Разница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72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Ненадлежащий уход за зелеными насаждениями в парках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Введено в 2015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212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Неисправность освещения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Введено в 2015 году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19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26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4056"/>
              </p:ext>
            </p:extLst>
          </p:nvPr>
        </p:nvGraphicFramePr>
        <p:xfrm>
          <a:off x="251520" y="188637"/>
          <a:ext cx="8640962" cy="626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8702"/>
                <a:gridCol w="347027"/>
                <a:gridCol w="277622"/>
                <a:gridCol w="511864"/>
                <a:gridCol w="439566"/>
                <a:gridCol w="381729"/>
                <a:gridCol w="347027"/>
                <a:gridCol w="254486"/>
                <a:gridCol w="254486"/>
                <a:gridCol w="338352"/>
                <a:gridCol w="442458"/>
                <a:gridCol w="266054"/>
                <a:gridCol w="266054"/>
                <a:gridCol w="173512"/>
                <a:gridCol w="266054"/>
                <a:gridCol w="266054"/>
                <a:gridCol w="219784"/>
                <a:gridCol w="266054"/>
                <a:gridCol w="254486"/>
                <a:gridCol w="254486"/>
                <a:gridCol w="303648"/>
                <a:gridCol w="254486"/>
                <a:gridCol w="254486"/>
                <a:gridCol w="254486"/>
                <a:gridCol w="427999"/>
              </a:tblGrid>
              <a:tr h="987613"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Статистические данные по обращениям граждан района Южное Бутово, поступившие на портал                                                                                                                             «Наш город» в период с 01 января 2015 года по 30 июня 2015 года с разбивкой по категориям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14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вопроса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Брошенный разукомплектованный автомобиль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Гололед во дворе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ям и выбоин на </a:t>
                      </a:r>
                      <a:r>
                        <a:rPr lang="ru-RU" sz="800" b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внутридворовых</a:t>
                      </a:r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проездах и тротуарах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сроков вывоза мусора с контейнерной площадки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спортивной площадки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детской площадки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 элементов освещения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ненадлежащий  уход за зелеными </a:t>
                      </a:r>
                      <a:r>
                        <a:rPr lang="ru-RU" sz="8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Незалитый</a:t>
                      </a:r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некачественно залитый каток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восстановление благоустройства территории после разрытий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контейнерная площадка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не выполнены или выполнены частично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урн в положенных местах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ограждений газонов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мусорных контейненров с нарушением норм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отсутсвие песка в песочнице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площадки для выгула собак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подтопление придомовой территории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самовольная(незаконная )установка объектов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дворовая территория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выполнены с ненадлежащим качеством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складирование снега с реагентами на газоне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малых архитектурных форм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5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"Полисервис"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"Строй-Групп"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"ВИТАСТРОЙ"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"ЖКУ "Плюс"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"ГЛОБАЛ-А"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"СОЮЗЖИЛКОМ"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"НЕОКОМ"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2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868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45047"/>
              </p:ext>
            </p:extLst>
          </p:nvPr>
        </p:nvGraphicFramePr>
        <p:xfrm>
          <a:off x="179515" y="116633"/>
          <a:ext cx="8784967" cy="6480721"/>
        </p:xfrm>
        <a:graphic>
          <a:graphicData uri="http://schemas.openxmlformats.org/drawingml/2006/table">
            <a:tbl>
              <a:tblPr/>
              <a:tblGrid>
                <a:gridCol w="1302324"/>
                <a:gridCol w="342717"/>
                <a:gridCol w="274174"/>
                <a:gridCol w="505508"/>
                <a:gridCol w="434108"/>
                <a:gridCol w="376989"/>
                <a:gridCol w="342717"/>
                <a:gridCol w="251325"/>
                <a:gridCol w="251325"/>
                <a:gridCol w="334149"/>
                <a:gridCol w="436963"/>
                <a:gridCol w="262749"/>
                <a:gridCol w="262749"/>
                <a:gridCol w="171358"/>
                <a:gridCol w="262749"/>
                <a:gridCol w="262749"/>
                <a:gridCol w="217054"/>
                <a:gridCol w="262749"/>
                <a:gridCol w="251325"/>
                <a:gridCol w="251325"/>
                <a:gridCol w="299877"/>
                <a:gridCol w="251325"/>
                <a:gridCol w="251325"/>
                <a:gridCol w="251325"/>
                <a:gridCol w="251325"/>
                <a:gridCol w="422684"/>
              </a:tblGrid>
              <a:tr h="1253248"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Статистические данные по обращениям граждан района Южное Бутово, поступившие на портал                                                                                                                             «Наш город» в период с 01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 по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декабря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 с разбивкой по категориям.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5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вопроса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Брошенный разукомплектованный автомобиль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Гололед во дворе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ям и выбоин на внутридворовых проездах и тротуарах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сроков вывоза мусора с контейнерной площадки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спортивной площадки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детской площадки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 элементов освещения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ненадлежащий  уход за зелеными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залитый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некачественно залитый каток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восстановление благоустройства территории после разрытий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контейнерная площадка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не выполнены или выполнены частично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урн в положенных местах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ограждений газонов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мусорных </a:t>
                      </a:r>
                      <a:r>
                        <a:rPr lang="ru-RU" sz="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контейненров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нарушением норм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песка в песочнице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площадки для выгула собак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подтопление придомовой территории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самовольная(незаконная )установка объектов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дворовая территория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выполнены с ненадлежащим качеством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складирование снега с реагентами на газоне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малых архитектурных форм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ИДН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8037" marR="8037" marT="803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участок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участок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участок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участок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4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37" marR="8037" marT="8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962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35244"/>
              </p:ext>
            </p:extLst>
          </p:nvPr>
        </p:nvGraphicFramePr>
        <p:xfrm>
          <a:off x="179512" y="188640"/>
          <a:ext cx="8712969" cy="6480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7687"/>
                <a:gridCol w="500567"/>
                <a:gridCol w="935737"/>
                <a:gridCol w="779742"/>
                <a:gridCol w="521549"/>
                <a:gridCol w="501342"/>
                <a:gridCol w="570310"/>
                <a:gridCol w="765465"/>
                <a:gridCol w="483088"/>
                <a:gridCol w="797774"/>
                <a:gridCol w="479708"/>
              </a:tblGrid>
              <a:tr h="96616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Статистические данные по обращениям граждан района Южное Бутово, поступившие на портал                                                                                                                             «Наш город» в период с 01 января 2015 года по 30 июня 2015 года с разбивкой по категориям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вопроса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неубранный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подъезд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освещение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лифт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неисправная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входная дверь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подъезде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незаконное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проживание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мигрантов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некачественный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текущий ремонт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пандус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Разное.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Полисервис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Союзжилком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Стройком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Центр-Технострой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Глобал-А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Витастрой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Неоком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0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ЖКУ ПЛЮС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87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0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692697"/>
              </p:ext>
            </p:extLst>
          </p:nvPr>
        </p:nvGraphicFramePr>
        <p:xfrm>
          <a:off x="179512" y="188640"/>
          <a:ext cx="8784976" cy="6408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5481"/>
                <a:gridCol w="325459"/>
                <a:gridCol w="325459"/>
                <a:gridCol w="244094"/>
                <a:gridCol w="244094"/>
                <a:gridCol w="244094"/>
                <a:gridCol w="251419"/>
                <a:gridCol w="318133"/>
                <a:gridCol w="244094"/>
                <a:gridCol w="209267"/>
                <a:gridCol w="197556"/>
                <a:gridCol w="249402"/>
                <a:gridCol w="281589"/>
                <a:gridCol w="300008"/>
                <a:gridCol w="225006"/>
                <a:gridCol w="345525"/>
                <a:gridCol w="360040"/>
                <a:gridCol w="186441"/>
                <a:gridCol w="308026"/>
                <a:gridCol w="226460"/>
                <a:gridCol w="223552"/>
                <a:gridCol w="300008"/>
                <a:gridCol w="300008"/>
                <a:gridCol w="300008"/>
                <a:gridCol w="189377"/>
                <a:gridCol w="270376"/>
              </a:tblGrid>
              <a:tr h="1199017"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Статистические данные по обращениям граждан района Южное Бутово, поступившие на портал                                                                                                                             «Наш город» в период с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июля 2015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по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декабря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 с разбивкой по категориям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3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вопроса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73" marR="7873" marT="787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порядка пользования общим имуществом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Незаконное проживание мигрантов в местах общего пользования (подвалы, чердаки)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Неисправная входная дверь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 освещение в лифте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 освещение в подъезде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 систем пожаробезопасности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Неисправность/недоступность подъемной платформы для инвалидов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лифт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мусоропровод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пандус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Некачественный текущий ремонт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Несанкционированные объявления, надписи и рисунки на фасадах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Неубранные сосульки, наледь и снег, свисающие с крыши и карнизов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Неубранный карниз над подъездом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Неубранный подъезд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Отсутствие/повреждение указателей с наименованием улицы и номером дома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электропроводки/щитового оборудования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элементов: продухи,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отмостки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фундамент, стены, водостоки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Поврежденные лестницы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Поврежденные окна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Поврежденный козырек подъезда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Протечка кровли (крыши)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Сломанные почтовые ящики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 в подъезде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8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Участок №1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Участок №2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Участок №3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Участок №4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42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</a:t>
                      </a:r>
                    </a:p>
                  </a:txBody>
                  <a:tcPr marL="7873" marR="7873" marT="78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13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50405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 на портал «Наш город» в 2014-2015 году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11242"/>
              </p:ext>
            </p:extLst>
          </p:nvPr>
        </p:nvGraphicFramePr>
        <p:xfrm>
          <a:off x="467544" y="1196751"/>
          <a:ext cx="8208912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17644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 обращений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обращений в 2014 году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обращений в 2015 году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Разница в 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Дворы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2778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+140%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Дома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+224%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Дороги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+493%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Гор. объекты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+230%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2784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4692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+168%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54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78342496"/>
              </p:ext>
            </p:extLst>
          </p:nvPr>
        </p:nvGraphicFramePr>
        <p:xfrm>
          <a:off x="5148064" y="116632"/>
          <a:ext cx="381642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05248052"/>
              </p:ext>
            </p:extLst>
          </p:nvPr>
        </p:nvGraphicFramePr>
        <p:xfrm>
          <a:off x="251520" y="188640"/>
          <a:ext cx="381642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1640" y="76470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2784 обращения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6176" y="76470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4692 обращения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4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Сравнительный анализ поступивших обращений по разделу </a:t>
            </a:r>
            <a:br>
              <a:rPr lang="ru-RU" sz="2000" dirty="0" smtClean="0"/>
            </a:br>
            <a:r>
              <a:rPr lang="ru-RU" sz="2000" dirty="0" smtClean="0"/>
              <a:t>  «Дворы – 2015 год»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85165"/>
              </p:ext>
            </p:extLst>
          </p:nvPr>
        </p:nvGraphicFramePr>
        <p:xfrm>
          <a:off x="251520" y="836712"/>
          <a:ext cx="8712968" cy="5832648"/>
        </p:xfrm>
        <a:graphic>
          <a:graphicData uri="http://schemas.openxmlformats.org/drawingml/2006/table">
            <a:tbl>
              <a:tblPr/>
              <a:tblGrid>
                <a:gridCol w="6059885"/>
                <a:gridCol w="2653083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Дворовые территории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2778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Брошенный разукомплектованный автомобиль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Гололед во дворе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Избыточное/неравномерное применение реагентов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ям и выбоин на внутридворовых проездах и тротуарах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сроков вывоза мусора с контейнерной площадки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Незалитый или некачественно залитый каток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 элементов освещения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детской площадки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малых архитектурных форм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площадки для выгула собак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спортивной площадки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Ненадлежащий уход за зелеными насаждениями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восстановление благоустройства территории после разрытий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удаление упавших деревьев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дворовая территория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контейнерная площадка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песка в песочнице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урн в положенных местах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ограждений газонов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Поврежденные искусственные дорожные неровности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Подтопление придомовой территории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дополнительных работах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выполнены с ненадлежащим качеством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не выполнены или выполнены частично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мусорных контейнеров с нарушением норм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Самовольная (незаконная) установка объектов</a:t>
                      </a:r>
                    </a:p>
                  </a:txBody>
                  <a:tcPr marL="75433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381" marR="8381" marT="83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1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Сравнительный анализ поступивших обращений по разделу </a:t>
            </a:r>
            <a:br>
              <a:rPr lang="ru-RU" sz="2000" dirty="0" smtClean="0"/>
            </a:br>
            <a:r>
              <a:rPr lang="ru-RU" sz="2000" dirty="0" smtClean="0"/>
              <a:t>  «Дворы – 2014 год»</a:t>
            </a: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982718"/>
              </p:ext>
            </p:extLst>
          </p:nvPr>
        </p:nvGraphicFramePr>
        <p:xfrm>
          <a:off x="251520" y="836712"/>
          <a:ext cx="8640960" cy="5832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8884"/>
                <a:gridCol w="2612076"/>
              </a:tblGrid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Дворовые территории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Брошенный разукомплектованный автомобиль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Гололед во дворе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ям и выбоин на внутридворовых проездах и тротуарах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сроков вывоза мусора с контейнерной площадки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Незалитый или некачественно залитый каток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 элементов освещения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детской площадки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площадки для выгула собак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Некачественное содержание спортивной площадки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Ненадлежащий уход за зелеными насаждениями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восстановление благоустройства территории после разрытий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удаление упавших деревьев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дворовая территория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контейнерная площадка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песка в песочнице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урн в положенных местах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ограждений газонов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Подтопление придомовой территории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дополнительных работах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выполнены с ненадлежащим качеством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не выполнены или выполнены частично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мусорных контейнеров с нарушением норм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Самовольная (незаконная) установка объектов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Самовольный (незаконный) захват территории (с преграждением свободного доступа)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7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22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Сравнительный анализ поступивших обращений по разделу </a:t>
            </a:r>
            <a:br>
              <a:rPr lang="ru-RU" sz="2000" dirty="0" smtClean="0"/>
            </a:br>
            <a:r>
              <a:rPr lang="ru-RU" sz="2000" dirty="0" smtClean="0"/>
              <a:t>  «Дома – 2015 год»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12755"/>
              </p:ext>
            </p:extLst>
          </p:nvPr>
        </p:nvGraphicFramePr>
        <p:xfrm>
          <a:off x="323528" y="1196752"/>
          <a:ext cx="8640960" cy="5472610"/>
        </p:xfrm>
        <a:graphic>
          <a:graphicData uri="http://schemas.openxmlformats.org/drawingml/2006/table">
            <a:tbl>
              <a:tblPr/>
              <a:tblGrid>
                <a:gridCol w="6009803"/>
                <a:gridCol w="2631157"/>
              </a:tblGrid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Многоквартирные дома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1624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порядка пользования общим имуществом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при предоставлении информации от управляющей организации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Незаконное проживание мигрантов в местах общего пользования (подвалы, чердаки)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Неисправная входная дверь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 освещение в лифте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 освещение в подъезде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 систем пожаробезопасности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Неисправность/недоступность подъемной платформы для инвалидов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лифт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мусоропровод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пандус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Некачественный текущий ремонт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Несанкционированные объявления, надписи и рисунки на фасадах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Неубранные сосульки, наледь и снег, свисающие с крыши и карнизов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Неубранный карниз над подъездом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Неубранный подъезд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Отсутствие/повреждение указателей с наименованием улицы и номером дома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электропроводки/щитового оборудования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элементов: продухи, отмостки, фундамент, стены, водостоки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Поврежденные лестницы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Поврежденные окна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Поврежденный козырек подъезда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Протечка кровли (крыши)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Сломанные почтовые ящики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 в подъезде</a:t>
                      </a: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7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Сравнительный анализ поступивших обращений по разделу </a:t>
            </a:r>
            <a:br>
              <a:rPr lang="ru-RU" sz="2000" dirty="0" smtClean="0"/>
            </a:br>
            <a:r>
              <a:rPr lang="ru-RU" sz="2000" dirty="0" smtClean="0"/>
              <a:t>  «Дома – 2014 год»</a:t>
            </a: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11347"/>
              </p:ext>
            </p:extLst>
          </p:nvPr>
        </p:nvGraphicFramePr>
        <p:xfrm>
          <a:off x="323528" y="1124744"/>
          <a:ext cx="8568952" cy="5544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8643"/>
                <a:gridCol w="2590309"/>
              </a:tblGrid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Многоквартирные дома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Выборочный капитальный ремонт - Работы выполнены с ненадлежащим качеством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Выборочный капитальный ремонт - Работы не выполнены или выполнены частично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порядка пользования общим имуществом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при предоставлении информации от управляющей организации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Незаконное проживание мигрантов в местах общего пользования (подвалы, чердаки)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Неисправная входная дверь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 освещение в лифте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 освещение в подъезде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 систем пожаробезопасности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Неисправность/недоступность подъемной платформы для инвалидов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лифт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мусоропровод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Неисправный пандус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Некачественный текущий ремонт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Несанкционированные объявления, надписи и рисунки на фасадах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Неубранный карниз над подъездом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Неубранный подъезд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Отсутствие/повреждение указателей с наименованием улицы и номером дома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электропроводки/щитового оборудования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Повреждение элементов: продухи,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отмостки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фундамент, стены, водостоки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Поврежденные лестницы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Поврежденные окна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Протечка кровли (крыши)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Сломанные почтовые ящики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 в подъезде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3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4" marR="8704" marT="87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74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Сравнительный анализ поступивших обращений по разделу </a:t>
            </a:r>
            <a:br>
              <a:rPr lang="ru-RU" sz="2000" dirty="0" smtClean="0"/>
            </a:br>
            <a:r>
              <a:rPr lang="ru-RU" sz="2000" dirty="0" smtClean="0"/>
              <a:t>  «Дороги – 2015 год»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72114"/>
              </p:ext>
            </p:extLst>
          </p:nvPr>
        </p:nvGraphicFramePr>
        <p:xfrm>
          <a:off x="251520" y="1052736"/>
          <a:ext cx="8640960" cy="5472612"/>
        </p:xfrm>
        <a:graphic>
          <a:graphicData uri="http://schemas.openxmlformats.org/drawingml/2006/table">
            <a:tbl>
              <a:tblPr/>
              <a:tblGrid>
                <a:gridCol w="6009803"/>
                <a:gridCol w="2631157"/>
              </a:tblGrid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Брошенный автомобиль на проезжей части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Гололед на проезжей части/тротуаре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 освещение на проезжей части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Некачественная укладка плитки на тротуаре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проезжая часть/тротуар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Неубранные снеговые кучи в парковочных карманах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Нечитаемые дорожные знаки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Поврежденные дорожные ограждения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Подтопление проезжей части 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Просадка люка/Незакрытый люк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Ямы/выступы на проезжей части/тротуаре</a:t>
                      </a:r>
                    </a:p>
                  </a:txBody>
                  <a:tcPr marL="85461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496" marR="9496" marT="94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58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Сравнительный анализ поступивших обращений по разделу </a:t>
            </a:r>
            <a:br>
              <a:rPr lang="ru-RU" sz="2000" dirty="0" smtClean="0"/>
            </a:br>
            <a:r>
              <a:rPr lang="ru-RU" sz="2000" dirty="0" smtClean="0"/>
              <a:t>  «Дороги – 2014 год»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786613"/>
              </p:ext>
            </p:extLst>
          </p:nvPr>
        </p:nvGraphicFramePr>
        <p:xfrm>
          <a:off x="179512" y="908720"/>
          <a:ext cx="8712968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9124"/>
                <a:gridCol w="2633844"/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Брошенный автомобиль на проезжей части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09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Неисправное освещение на проезжей части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09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Некачественная укладка плитки на тротуаре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09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Неубранная проезжая часть/тротуар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09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Подтопление проезжей части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09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Просадка люка/Незакрытый люк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09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Ямы/выступы на проезжей части/тротуаре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09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3" marR="9423" marT="94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59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1864</Words>
  <Application>Microsoft Office PowerPoint</Application>
  <PresentationFormat>Экран (4:3)</PresentationFormat>
  <Paragraphs>985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Сравнительный анализ обращений на портале  «Наш город»  за 2015 год</vt:lpstr>
      <vt:lpstr>Количество обращений на портал «Наш город» в 2014-2015 году</vt:lpstr>
      <vt:lpstr>Презентация PowerPoint</vt:lpstr>
      <vt:lpstr>Сравнительный анализ поступивших обращений по разделу    «Дворы – 2015 год»</vt:lpstr>
      <vt:lpstr>Сравнительный анализ поступивших обращений по разделу    «Дворы – 2014 год»</vt:lpstr>
      <vt:lpstr>Сравнительный анализ поступивших обращений по разделу    «Дома – 2015 год»</vt:lpstr>
      <vt:lpstr>Сравнительный анализ поступивших обращений по разделу    «Дома – 2014 год»</vt:lpstr>
      <vt:lpstr>Сравнительный анализ поступивших обращений по разделу    «Дороги – 2015 год» </vt:lpstr>
      <vt:lpstr>Сравнительный анализ поступивших обращений по разделу    «Дороги – 2014 год» </vt:lpstr>
      <vt:lpstr>Сравнительный анализ поступивших обращений по разделу    «Парки»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обращений на портал «Наш город» в 2014-2015 году</dc:title>
  <dc:creator>rodnaev-as</dc:creator>
  <cp:lastModifiedBy>Пользователь Windows</cp:lastModifiedBy>
  <cp:revision>39</cp:revision>
  <cp:lastPrinted>2016-02-04T08:41:38Z</cp:lastPrinted>
  <dcterms:created xsi:type="dcterms:W3CDTF">2015-11-20T06:02:34Z</dcterms:created>
  <dcterms:modified xsi:type="dcterms:W3CDTF">2016-02-18T14:05:02Z</dcterms:modified>
</cp:coreProperties>
</file>